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7" r:id="rId3"/>
    <p:sldId id="269" r:id="rId4"/>
    <p:sldId id="257" r:id="rId5"/>
    <p:sldId id="274" r:id="rId6"/>
    <p:sldId id="275" r:id="rId7"/>
    <p:sldId id="260" r:id="rId8"/>
    <p:sldId id="264" r:id="rId9"/>
    <p:sldId id="276" r:id="rId10"/>
    <p:sldId id="279" r:id="rId11"/>
    <p:sldId id="280" r:id="rId12"/>
    <p:sldId id="278" r:id="rId13"/>
    <p:sldId id="265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Сайт</c:v>
                </c:pt>
                <c:pt idx="1">
                  <c:v>Информационные стенды</c:v>
                </c:pt>
                <c:pt idx="2">
                  <c:v>Экскурсии по колледжу</c:v>
                </c:pt>
                <c:pt idx="3">
                  <c:v>ВК сообщество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Сайт</c:v>
                </c:pt>
                <c:pt idx="1">
                  <c:v>Информационные стенды</c:v>
                </c:pt>
                <c:pt idx="2">
                  <c:v>Экскурсии по колледжу</c:v>
                </c:pt>
                <c:pt idx="3">
                  <c:v>ВК сообщество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Сайт</c:v>
                </c:pt>
                <c:pt idx="1">
                  <c:v>Информационные стенды</c:v>
                </c:pt>
                <c:pt idx="2">
                  <c:v>Экскурсии по колледжу</c:v>
                </c:pt>
                <c:pt idx="3">
                  <c:v>ВК сообщество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46144"/>
        <c:axId val="38932992"/>
      </c:barChart>
      <c:catAx>
        <c:axId val="39046144"/>
        <c:scaling>
          <c:orientation val="minMax"/>
        </c:scaling>
        <c:delete val="0"/>
        <c:axPos val="b"/>
        <c:majorTickMark val="out"/>
        <c:minorTickMark val="none"/>
        <c:tickLblPos val="nextTo"/>
        <c:crossAx val="38932992"/>
        <c:crosses val="autoZero"/>
        <c:auto val="1"/>
        <c:lblAlgn val="ctr"/>
        <c:lblOffset val="100"/>
        <c:noMultiLvlLbl val="0"/>
      </c:catAx>
      <c:valAx>
        <c:axId val="3893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04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05961754780711"/>
          <c:y val="2.9610109220218452E-3"/>
          <c:w val="0.2889403824521935"/>
          <c:h val="0.91816325459317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СТУДИИ,</a:t>
            </a:r>
            <a:r>
              <a:rPr lang="ru-RU" sz="2000" baseline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ОБЪЕДИНЕНИЯ, СЕКЦИИ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КОЛЛЕДЖ</c:v>
                </c:pt>
                <c:pt idx="1">
                  <c:v>ВНЕШНИЕ</c:v>
                </c:pt>
                <c:pt idx="2">
                  <c:v>ГЗ</c:v>
                </c:pt>
                <c:pt idx="3">
                  <c:v>НИГДЕ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</c:v>
                </c:pt>
                <c:pt idx="1">
                  <c:v>43</c:v>
                </c:pt>
                <c:pt idx="2">
                  <c:v>34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0"/>
            <a:ext cx="28955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14600" y="18288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 основных направлениях и результатах реализации программы адаптации студентов 1 курса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56388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Е.Ю.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Гукемухов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СП и ВР,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ГАПОУ СО «НТПК №1»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381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705600" y="3048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42004"/>
              </p:ext>
            </p:extLst>
          </p:nvPr>
        </p:nvGraphicFramePr>
        <p:xfrm>
          <a:off x="2174790" y="1936965"/>
          <a:ext cx="6359609" cy="277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22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6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6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6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1299"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Многодетная семья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Инвалид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Сирота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Опекаемый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Малообесп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семья</a:t>
                      </a:r>
                    </a:p>
                  </a:txBody>
                  <a:tcPr marL="91436" marR="91436" marT="45737" marB="4573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736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ПНК-24-12 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ПНК-24-13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ДО-24-14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ДО-24-15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КПНО-24-17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КПНО-24-18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ПНК-24-103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67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7" marB="45737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81200" y="1219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ПО СОЦИАЛЬНОМУ СОПРОВОЖДЕНИЮ  СТУДЕНТОВ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51816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СОЦИАЛЬНАЯ ГРУППА РИСКА – 36 студентов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705600" y="3048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81200" y="14478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ПО СОЦИАЛЬНОМУ СОПРОВОЖДЕНИЮ  СТУДЕНТОВ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21336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45720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Составление банка данных обучающихся первого курса по социальному статусу.</a:t>
            </a:r>
          </a:p>
          <a:p>
            <a:pPr marL="342900" indent="45720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Проведение информационных мероприятий о порядке и размере мер социальной поддержки по социальному статусу, для обучающих первого курса.</a:t>
            </a:r>
          </a:p>
          <a:p>
            <a:pPr marL="342900" indent="457200" algn="just"/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Организация индивидуальной работы со студентами и родителями (законными представителями). </a:t>
            </a:r>
          </a:p>
          <a:p>
            <a:pPr marL="342900" indent="4572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190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248400" y="304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05000" y="13716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КОЛИЧЕСТВЕННЫЕ И КАЧЕСТВЕННЫЕ ПОКАЗАТЕЛИ ЭФФЕКТИВНОСТИ ПРОГРАММЫ АДАПТАЦИИ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905000" y="2133600"/>
          <a:ext cx="6781798" cy="4094480"/>
        </p:xfrm>
        <a:graphic>
          <a:graphicData uri="http://schemas.openxmlformats.org/drawingml/2006/table">
            <a:tbl>
              <a:tblPr/>
              <a:tblGrid>
                <a:gridCol w="1600197"/>
                <a:gridCol w="685800"/>
                <a:gridCol w="762000"/>
                <a:gridCol w="685800"/>
                <a:gridCol w="609600"/>
                <a:gridCol w="609600"/>
                <a:gridCol w="609600"/>
                <a:gridCol w="609600"/>
                <a:gridCol w="609601"/>
              </a:tblGrid>
              <a:tr h="3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Экскурсия по колледжу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Поход-посвящение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99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Презентация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внеучебной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деятельности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Городское посвящение в студенты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highlight>
                          <a:srgbClr val="008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Битва хоров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Старттинейджер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Акция «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МЫВМЕСТЕ»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155" marR="43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477000" y="2286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15240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КОЛИЧЕСТВЕННЫЕ И КАЧЕСТВЕННЫЕ ПОКАЗАТЕЛИ ЭФФЕКТИВНОСТИ ПРОГРАММЫ АДАПТАЦИИ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2286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2438400" y="2514600"/>
          <a:ext cx="6019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438400" y="50292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Кураторам и руководителям объединений продолжать вовлекать студентов 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деятельность, объединения, студии, кружки, спортивные секции с целью самореализации студентов.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32004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97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553200" y="3048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38400" y="2590800"/>
            <a:ext cx="5867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НАЙТИ ОРИЕНТИРЫ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СВОЁ МЕСТО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ЧУВСТВО ПОДДЕРЖКИ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КОМФОРТНАЯ АТМОСФЕРА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РАБОТАТЬ В КОМАНДЕ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0"/>
            <a:ext cx="28955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324600" y="381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1524001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ДВИЖЕНИЕ КОНТИНГЕНТА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905000" y="1981200"/>
          <a:ext cx="7010400" cy="3735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8682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СПЕЦИАЛЬНОСТЬ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01.09.24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01.11.24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01.11.24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Отчисленные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8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44.02.01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508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44.02.02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ПНК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508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44.02.05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КПНО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08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44.02.02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ПНК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5087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0"/>
            <a:ext cx="28955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477000" y="3810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1676400"/>
            <a:ext cx="6781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РАБОЧАЯ ПРОГРАММА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ПРОФЕССИОНАЛЬНОГО ВОСПИТАНИЯ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(приложение к ООП)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4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1676400"/>
            <a:ext cx="533400" cy="381000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 rot="5400000">
            <a:off x="4724399" y="2895600"/>
            <a:ext cx="1066801" cy="609601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3657600"/>
            <a:ext cx="533400" cy="381000"/>
          </a:xfrm>
          <a:prstGeom prst="rect">
            <a:avLst/>
          </a:prstGeom>
          <a:noFill/>
        </p:spPr>
      </p:pic>
      <p:sp>
        <p:nvSpPr>
          <p:cNvPr id="17" name="Стрелка вправо 16"/>
          <p:cNvSpPr/>
          <p:nvPr/>
        </p:nvSpPr>
        <p:spPr>
          <a:xfrm rot="5400000">
            <a:off x="3048000" y="4419601"/>
            <a:ext cx="914399" cy="609601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010402" y="4419598"/>
            <a:ext cx="914397" cy="609601"/>
          </a:xfrm>
          <a:prstGeom prst="rightArrow">
            <a:avLst>
              <a:gd name="adj1" fmla="val 50000"/>
              <a:gd name="adj2" fmla="val 6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981200" y="5257800"/>
          <a:ext cx="685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РАБОЧАЯ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                                                                       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ВОСПИТАНИЯ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(приложение к ОП по специальности)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АДАПТАЦИИ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(приложение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РППВ)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11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13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Овал 11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7" name="Рисунок 16" descr="https://www.libkids51.ru/img/site/%D0%93%D0%BE%D0%B4%20%D1%81%D0%B5%D0%BC%D1%8C%D0%B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dimgrad24.ru/pictures/news/big/30780_b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1" y="0"/>
            <a:ext cx="25907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172200" y="381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95400" y="3494514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1905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4600" y="1752600"/>
            <a:ext cx="5867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программы адаптации 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создания  комплекса условий для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успешного вхождения студентов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образовательный процесс посредством социализации и психолого-педагогического сопровождения обучающихся нового приёма и формирование индивидуальной траектории их профессионального развития.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программы: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Формировать информационную культуру студентов.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Формировать психологическую культуру студентов.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Формировать у студентов мотивацию к учебной деятельности.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Формировать  навыки у студентов по выстраиванию траектории собственного развития через деятельность системы дополнительного образования.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Реализовать на практике организационные формы, направленные на групповую сплоченность, создание благоприятного психологического климата в коллективе.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Установление и поддержание социального статуса первокурсников в новом коллективе.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Изучать психологические особенности студентов нового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приёма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целью прогнозирования и предупреждения межличностных конфликтов и личностных проблем.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Выявить и организовать работу со студентами «группы риска», испытывающими проблемы адаптации и коммуникации.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13716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ЦЕЛИ и ЗАДАЧИ ПРОГРАММЫ АДАПТАЦИИ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1" y="0"/>
            <a:ext cx="25907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172200" y="381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7432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ПРОГРАММЫ АДАПТАЦИИ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581400"/>
            <a:ext cx="426720" cy="304800"/>
          </a:xfrm>
          <a:prstGeom prst="rect">
            <a:avLst/>
          </a:prstGeom>
          <a:noFill/>
        </p:spPr>
      </p:pic>
      <p:pic>
        <p:nvPicPr>
          <p:cNvPr id="17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962400"/>
            <a:ext cx="457200" cy="272143"/>
          </a:xfrm>
          <a:prstGeom prst="rect">
            <a:avLst/>
          </a:prstGeom>
          <a:noFill/>
        </p:spPr>
      </p:pic>
      <p:pic>
        <p:nvPicPr>
          <p:cNvPr id="18" name="Picture 8" descr="https://venta.shop.by/attach/transparent-red-logo-font-line-symbol-5d928f59f30ef8.96724817156988604199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419600"/>
            <a:ext cx="381000" cy="272143"/>
          </a:xfrm>
          <a:prstGeom prst="rect">
            <a:avLst/>
          </a:prstGeom>
          <a:noFill/>
        </p:spPr>
      </p:pic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057400" y="1752600"/>
          <a:ext cx="6858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7541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 ПРОГРАММЫ АДАПТАЦИИ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МЕХАНИЗМ  РЕАЛИЗАЦИИ ПРОГРАММЫ АДАПТАЦИИ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0082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</a:t>
                      </a:r>
                    </a:p>
                    <a:p>
                      <a:pPr marL="342900" indent="-342900" algn="just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программы.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 Основные формы работы по   программе адаптации.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Календарно-тематический план адаптационных мер.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Ознакомительный.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Учебно-организационный.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Формирующий.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Контролирующий.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Поддерживающий.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1" y="0"/>
            <a:ext cx="25907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172200" y="381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ПРОМЕЖУТОЧНЫЕ РЕЗУЛЬТАТЫ РЕАЛИЗАЦИИ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Users\User\AppData\Local\Packages\Microsoft.Windows.Photos_8wekyb3d8bbwe\TempState\ShareServiceTempFolder\2024-09-11_11-30-57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2743200"/>
            <a:ext cx="2133600" cy="1981200"/>
          </a:xfrm>
          <a:prstGeom prst="rect">
            <a:avLst/>
          </a:prstGeom>
          <a:noFill/>
        </p:spPr>
      </p:pic>
      <p:pic>
        <p:nvPicPr>
          <p:cNvPr id="15" name="Picture 4" descr="C:\Users\User\AppData\Local\Packages\Microsoft.Windows.Photos_8wekyb3d8bbwe\TempState\ShareServiceTempFolder\2024-09-11_11-32-47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1828800"/>
            <a:ext cx="2057400" cy="167640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886200" y="3276600"/>
            <a:ext cx="5105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САЙТ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ИНФОРМАЦИОННЫЕ СТЕНДЫ в КОЛЛЕДЖЕ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ВК СООБЩЕСТВО – 100% студентов </a:t>
            </a:r>
            <a:endParaRPr lang="en-US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4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ЭКСКУРСИИ ПО КОЛЛЕДЖУ,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5.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РАБОЧИЕ ЧАТЫ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2133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ПО ИНФОРМАЦИОННОМУ СОПРОВОЖДЕНИЮ СТУДЕНТОВ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5029200" y="4572000"/>
          <a:ext cx="3352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905000" y="52578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ЛИКВИДАЦИЯ информационного дефицита,  снижает уровень тревожности у обучающихся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imgrad24.ru/pictures/news/big/30780_bi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www.libkids51.ru/img/site/%D0%93%D0%BE%D0%B4%20%D1%81%D0%B5%D0%BC%D1%8C%D0%B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8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10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Овал 8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248400" y="304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ПРОМЕЖУТОЧНЫЕ РЕЗУЛЬТАТЫ РЕАЛИЗАЦИИ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2057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 ДИАГНОСТИЧЕСКОМУ НАПРАВЛЕНИЮ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28956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побудило поступить в данный колледж?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ЛЮБОВЬ, ЖЕЛАНИЕ, МЕЧТА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 (репутация)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ДИНАСТИЯ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ЗНАЛА, ЛОКАЦИЯ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2590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 из  228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32004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Кто на ваш взгляд, эффективнее всего оказывал вам помощь в адаптации?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Родственники</a:t>
            </a:r>
          </a:p>
          <a:p>
            <a:pPr marL="342900" indent="-342900"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Одногруппники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Куратор, педагоги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Никто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876800"/>
            <a:ext cx="2819400" cy="18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6705600" y="3048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ПРОМЕЖУТОЧНЫЕ РЕЗУЛЬТАТЫ РЕАЛИЗАЦИИ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2057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 ДИАГНОСТИЧЕСКОМУ НАПРАВЛЕНИЮ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800" y="2590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 из  228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3124200"/>
            <a:ext cx="5715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Какие бы рекомендации вы дали куратору, для обеспечения эффективной адаптации студентов?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Больше (много) проводить время с группой (мероприятия, выходы,  кураторский для поговорить) –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54 студента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Быть добрее, позитивнее, внимательнее, теплее –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54 студента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Всё хорошо, отлично, всё устраивает-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47 студентов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Не знаю –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38 студентов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-7938" y="0"/>
            <a:ext cx="1793876" cy="6858000"/>
            <a:chOff x="-7938" y="0"/>
            <a:chExt cx="1793876" cy="6858000"/>
          </a:xfrm>
        </p:grpSpPr>
        <p:grpSp>
          <p:nvGrpSpPr>
            <p:cNvPr id="5" name="Группа 6"/>
            <p:cNvGrpSpPr>
              <a:grpSpLocks/>
            </p:cNvGrpSpPr>
            <p:nvPr/>
          </p:nvGrpSpPr>
          <p:grpSpPr bwMode="auto">
            <a:xfrm>
              <a:off x="-7938" y="0"/>
              <a:ext cx="1793876" cy="6858000"/>
              <a:chOff x="-7938" y="0"/>
              <a:chExt cx="1793876" cy="6858000"/>
            </a:xfrm>
          </p:grpSpPr>
          <p:pic>
            <p:nvPicPr>
              <p:cNvPr id="7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r="7498" b="73959"/>
              <a:stretch>
                <a:fillRect/>
              </a:stretch>
            </p:blipFill>
            <p:spPr bwMode="auto">
              <a:xfrm>
                <a:off x="0" y="0"/>
                <a:ext cx="1785938" cy="178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2" descr="C:\Documents and Settings\User\Рабочий стол\Гора Белая\Безымянный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3754" t="67709" r="7498"/>
              <a:stretch>
                <a:fillRect/>
              </a:stretch>
            </p:blipFill>
            <p:spPr bwMode="auto">
              <a:xfrm>
                <a:off x="-7938" y="4643438"/>
                <a:ext cx="1785938" cy="2214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 descr="C:\Documents and Settings\User\Рабочий стол\Гора Белая\Кухня\флаг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3800" t="19456" r="32001" b="24547"/>
              <a:stretch>
                <a:fillRect/>
              </a:stretch>
            </p:blipFill>
            <p:spPr bwMode="auto">
              <a:xfrm>
                <a:off x="58738" y="2259013"/>
                <a:ext cx="1727200" cy="200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Овал 5"/>
            <p:cNvSpPr/>
            <p:nvPr/>
          </p:nvSpPr>
          <p:spPr bwMode="auto">
            <a:xfrm>
              <a:off x="501650" y="2786063"/>
              <a:ext cx="285750" cy="285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" name="Рисунок 9" descr="https://dimgrad24.ru/pictures/news/big/30780_bi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www.libkids51.ru/img/site/%D0%93%D0%BE%D0%B4%20%D1%81%D0%B5%D0%BC%D1%8C%D0%B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0"/>
            <a:ext cx="243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248400" y="304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#НТПК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КолледжПЕРВЫХ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44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ПРОМЕЖУТОЧНЫЕ РЕЗУЛЬТАТЫ РЕАЛИЗАЦИИ ПРОГРАММЫ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2057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ПО ДИАГНОСТИЧЕСКОМУ НАПРАВЛЕНИЮ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2590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193 из  228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3276600"/>
            <a:ext cx="6629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ЖАЛЕЕТЕ ЛИ ВЫ О ТОМ, ЧТО СТАЛИ СТУДЕНТОМ КОЛЛЕДЖА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187 – НЕТ  6 – ДА  35 - ?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486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Кураторам использовать результаты анкетирования для оказания адресной педагогической и социально-психологической помощи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дезадаптированным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первокурсникам.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759</Words>
  <Application>Microsoft Office PowerPoint</Application>
  <PresentationFormat>Экран (4:3)</PresentationFormat>
  <Paragraphs>241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202</cp:revision>
  <dcterms:created xsi:type="dcterms:W3CDTF">2024-01-31T04:12:48Z</dcterms:created>
  <dcterms:modified xsi:type="dcterms:W3CDTF">2024-11-27T08:53:01Z</dcterms:modified>
</cp:coreProperties>
</file>